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9" r:id="rId9"/>
    <p:sldId id="264" r:id="rId10"/>
    <p:sldId id="263" r:id="rId11"/>
    <p:sldId id="267" r:id="rId12"/>
    <p:sldId id="270" r:id="rId13"/>
    <p:sldId id="298" r:id="rId14"/>
    <p:sldId id="271" r:id="rId15"/>
    <p:sldId id="297" r:id="rId16"/>
    <p:sldId id="272" r:id="rId17"/>
  </p:sldIdLst>
  <p:sldSz cx="9144000" cy="5143500" type="screen16x9"/>
  <p:notesSz cx="6858000" cy="9144000"/>
  <p:embeddedFontLst>
    <p:embeddedFont>
      <p:font typeface="DM Sans" charset="0"/>
      <p:regular r:id="rId19"/>
      <p:bold r:id="rId20"/>
      <p:italic r:id="rId21"/>
      <p:boldItalic r:id="rId22"/>
    </p:embeddedFont>
    <p:embeddedFont>
      <p:font typeface="Oswald" charset="0"/>
      <p:regular r:id="rId23"/>
      <p:bold r:id="rId24"/>
    </p:embeddedFont>
    <p:embeddedFont>
      <p:font typeface="Century Schoolbook" pitchFamily="18" charset="0"/>
      <p:regular r:id="rId25"/>
      <p:bold r:id="rId26"/>
      <p:italic r:id="rId27"/>
      <p:boldItalic r:id="rId28"/>
    </p:embeddedFont>
    <p:embeddedFont>
      <p:font typeface="Bebas Neue" charset="0"/>
      <p:regular r:id="rId29"/>
    </p:embeddedFon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Oswald ExtraLight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96FBDEB-CD0C-4964-981B-B17205C5AF53}">
  <a:tblStyle styleId="{296FBDEB-CD0C-4964-981B-B17205C5AF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-898" y="-77"/>
      </p:cViewPr>
      <p:guideLst>
        <p:guide orient="horz" pos="601"/>
        <p:guide orient="horz" pos="7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20036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e91f73e27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e91f73e27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0e91f73e27_0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10e91f73e27_0_1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0e4f297b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0e4f297b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0e91f73e27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0e91f73e27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e91f73e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e91f73e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e91f73e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e91f73e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84aac6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10d7ae03d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10d7ae03d4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10e91f73e27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10e91f73e27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2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127" name="Google Shape;127;p18"/>
          <p:cNvGrpSpPr/>
          <p:nvPr/>
        </p:nvGrpSpPr>
        <p:grpSpPr>
          <a:xfrm rot="-5399868" flipH="1">
            <a:off x="480934" y="-830736"/>
            <a:ext cx="2029371" cy="4383847"/>
            <a:chOff x="7350442" y="2608992"/>
            <a:chExt cx="777239" cy="1673160"/>
          </a:xfrm>
        </p:grpSpPr>
        <p:sp>
          <p:nvSpPr>
            <p:cNvPr id="128" name="Google Shape;128;p1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2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4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4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6098700" y="3330525"/>
            <a:ext cx="23319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 rot="5400000">
            <a:off x="6345490" y="-889971"/>
            <a:ext cx="1764332" cy="3811124"/>
            <a:chOff x="7350442" y="2608992"/>
            <a:chExt cx="777239" cy="1673160"/>
          </a:xfrm>
        </p:grpSpPr>
        <p:sp>
          <p:nvSpPr>
            <p:cNvPr id="76" name="Google Shape;76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1"/>
          <p:cNvGrpSpPr/>
          <p:nvPr/>
        </p:nvGrpSpPr>
        <p:grpSpPr>
          <a:xfrm rot="-5400000">
            <a:off x="1007843" y="2135053"/>
            <a:ext cx="1737362" cy="3752898"/>
            <a:chOff x="7350442" y="2608992"/>
            <a:chExt cx="777239" cy="1673160"/>
          </a:xfrm>
        </p:grpSpPr>
        <p:sp>
          <p:nvSpPr>
            <p:cNvPr id="85" name="Google Shape;85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52475" y="981075"/>
            <a:ext cx="1200150" cy="114300"/>
            <a:chOff x="752475" y="981075"/>
            <a:chExt cx="1200150" cy="114300"/>
          </a:xfrm>
        </p:grpSpPr>
        <p:sp>
          <p:nvSpPr>
            <p:cNvPr id="94" name="Google Shape;94;p11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71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308491" y="278103"/>
            <a:ext cx="5110454" cy="31471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Customer Churn Prediction </a:t>
            </a:r>
            <a:r>
              <a:rPr lang="en-US" dirty="0"/>
              <a:t>for Telecommunication Company</a:t>
            </a:r>
            <a:endParaRPr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344774" y="3552669"/>
            <a:ext cx="4639456" cy="12193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entury Schoolbook" pitchFamily="18" charset="0"/>
              </a:rPr>
              <a:t>Enabling Targeted Retention Offers using Machine Learning</a:t>
            </a:r>
            <a:endParaRPr sz="2400" b="1" dirty="0">
              <a:solidFill>
                <a:schemeClr val="accent2">
                  <a:lumMod val="40000"/>
                  <a:lumOff val="60000"/>
                </a:schemeClr>
              </a:solidFill>
              <a:latin typeface="Century Schoolbook" pitchFamily="18" charset="0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25" y="0"/>
            <a:ext cx="43923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6" y="1"/>
            <a:ext cx="890415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85665" y="10853"/>
            <a:ext cx="317266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400" dirty="0" smtClean="0">
                <a:solidFill>
                  <a:schemeClr val="tx1"/>
                </a:solidFill>
                <a:latin typeface="Oswald" charset="0"/>
              </a:rPr>
              <a:t>BINARY </a:t>
            </a:r>
            <a:r>
              <a:rPr lang="en-IN" sz="3400" dirty="0" smtClean="0">
                <a:solidFill>
                  <a:schemeClr val="accent1"/>
                </a:solidFill>
                <a:latin typeface="Oswald" charset="0"/>
              </a:rPr>
              <a:t>ENCODING</a:t>
            </a:r>
            <a:endParaRPr lang="en-IN" sz="3400" dirty="0">
              <a:solidFill>
                <a:schemeClr val="accent1"/>
              </a:solidFill>
              <a:latin typeface="Oswald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/>
          <a:stretch/>
        </p:blipFill>
        <p:spPr bwMode="auto">
          <a:xfrm>
            <a:off x="179349" y="561999"/>
            <a:ext cx="4088073" cy="118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/>
          <a:stretch/>
        </p:blipFill>
        <p:spPr bwMode="auto">
          <a:xfrm>
            <a:off x="179349" y="1799509"/>
            <a:ext cx="4088073" cy="141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/>
          <a:stretch/>
        </p:blipFill>
        <p:spPr bwMode="auto">
          <a:xfrm>
            <a:off x="179349" y="3304670"/>
            <a:ext cx="4088073" cy="139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3304671"/>
            <a:ext cx="4650255" cy="139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7" y="1836514"/>
            <a:ext cx="4650255" cy="133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562000"/>
            <a:ext cx="4650255" cy="1109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4"/>
          <p:cNvSpPr txBox="1">
            <a:spLocks noGrp="1"/>
          </p:cNvSpPr>
          <p:nvPr>
            <p:ph type="title"/>
          </p:nvPr>
        </p:nvSpPr>
        <p:spPr>
          <a:xfrm>
            <a:off x="4722064" y="427074"/>
            <a:ext cx="4228203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HYPOTHESIS </a:t>
            </a:r>
            <a:r>
              <a:rPr lang="en" dirty="0" smtClean="0">
                <a:solidFill>
                  <a:schemeClr val="accent1"/>
                </a:solidFill>
              </a:rPr>
              <a:t>TESTING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9" y="79769"/>
            <a:ext cx="4549827" cy="221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9" y="2419209"/>
            <a:ext cx="4549827" cy="258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46" y="1337452"/>
            <a:ext cx="4016061" cy="296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 rot="2700000">
            <a:off x="727020" y="-950104"/>
            <a:ext cx="1182830" cy="2546274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7" name="Google Shape;2247;p45"/>
          <p:cNvSpPr txBox="1">
            <a:spLocks noGrp="1"/>
          </p:cNvSpPr>
          <p:nvPr>
            <p:ph type="title"/>
          </p:nvPr>
        </p:nvSpPr>
        <p:spPr>
          <a:xfrm>
            <a:off x="931991" y="99507"/>
            <a:ext cx="7199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POWER BI VISUALIZATION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251" name="Google Shape;2251;p45"/>
          <p:cNvGrpSpPr/>
          <p:nvPr/>
        </p:nvGrpSpPr>
        <p:grpSpPr>
          <a:xfrm rot="2700000">
            <a:off x="7431745" y="-950104"/>
            <a:ext cx="1182830" cy="2546274"/>
            <a:chOff x="7350442" y="2608992"/>
            <a:chExt cx="777239" cy="1673160"/>
          </a:xfrm>
        </p:grpSpPr>
        <p:sp>
          <p:nvSpPr>
            <p:cNvPr id="2252" name="Google Shape;2252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0" y="786984"/>
            <a:ext cx="5741823" cy="429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86204" y="1007107"/>
            <a:ext cx="33577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Emphasis </a:t>
            </a:r>
            <a:r>
              <a:rPr lang="en-US" sz="1200" b="1" dirty="0">
                <a:solidFill>
                  <a:schemeClr val="tx1"/>
                </a:solidFill>
              </a:rPr>
              <a:t>should be placed on nurturing customers in the Basic segment, as they represent a significant 77% of the entire customer base at risk of churning within the next 30 days</a:t>
            </a:r>
            <a:r>
              <a:rPr lang="en-US" sz="1200" b="1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The </a:t>
            </a:r>
            <a:r>
              <a:rPr lang="en-US" sz="1200" b="1" dirty="0">
                <a:solidFill>
                  <a:schemeClr val="tx1"/>
                </a:solidFill>
              </a:rPr>
              <a:t>aggregate data revenue collected over the past month is not satisfactory, the implementation of more alluring plans and schemes becomes imperative to increase revenue growth</a:t>
            </a:r>
            <a:r>
              <a:rPr lang="en-US" sz="1200" b="1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Offer personalized recommendations </a:t>
            </a:r>
            <a:r>
              <a:rPr lang="en-US" sz="1200" b="1" dirty="0">
                <a:solidFill>
                  <a:schemeClr val="tx1"/>
                </a:solidFill>
              </a:rPr>
              <a:t>to distinct customer segments, catering to the specific needs and preferences of each targeted consumer</a:t>
            </a:r>
            <a:r>
              <a:rPr lang="en-US" sz="1200" b="1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1200" b="1" dirty="0" smtClean="0">
                <a:solidFill>
                  <a:schemeClr val="tx1"/>
                </a:solidFill>
              </a:rPr>
              <a:t>Examine </a:t>
            </a:r>
            <a:r>
              <a:rPr lang="en-US" sz="1200" b="1" dirty="0">
                <a:solidFill>
                  <a:schemeClr val="tx1"/>
                </a:solidFill>
              </a:rPr>
              <a:t>how well the retention offers work in reducing customer loss, and evaluate their impact on keeping customers loyal and engaged.</a:t>
            </a:r>
            <a:endParaRPr lang="en-IN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 rot="2700000">
            <a:off x="727020" y="-950104"/>
            <a:ext cx="1182830" cy="2546274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7" name="Google Shape;2247;p45"/>
          <p:cNvSpPr txBox="1">
            <a:spLocks noGrp="1"/>
          </p:cNvSpPr>
          <p:nvPr>
            <p:ph type="title"/>
          </p:nvPr>
        </p:nvSpPr>
        <p:spPr>
          <a:xfrm>
            <a:off x="471178" y="3295485"/>
            <a:ext cx="359955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</a:t>
            </a:r>
            <a:r>
              <a:rPr lang="en" dirty="0">
                <a:solidFill>
                  <a:schemeClr val="accent1"/>
                </a:solidFill>
              </a:rPr>
              <a:t>B</a:t>
            </a:r>
            <a:r>
              <a:rPr lang="en" dirty="0" smtClean="0">
                <a:solidFill>
                  <a:schemeClr val="accent1"/>
                </a:solidFill>
              </a:rPr>
              <a:t>UILDING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251" name="Google Shape;2251;p45"/>
          <p:cNvGrpSpPr/>
          <p:nvPr/>
        </p:nvGrpSpPr>
        <p:grpSpPr>
          <a:xfrm rot="2700000">
            <a:off x="7431745" y="-950104"/>
            <a:ext cx="1182830" cy="2546274"/>
            <a:chOff x="7350442" y="2608992"/>
            <a:chExt cx="777239" cy="1673160"/>
          </a:xfrm>
        </p:grpSpPr>
        <p:sp>
          <p:nvSpPr>
            <p:cNvPr id="2252" name="Google Shape;2252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" y="77929"/>
            <a:ext cx="5029791" cy="217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/>
          <a:stretch/>
        </p:blipFill>
        <p:spPr bwMode="auto">
          <a:xfrm>
            <a:off x="4608653" y="2252704"/>
            <a:ext cx="4535347" cy="287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19706" y="1813810"/>
            <a:ext cx="2729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Random Forest Classifier</a:t>
            </a:r>
            <a:endParaRPr lang="en-IN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45"/>
          <p:cNvGrpSpPr/>
          <p:nvPr/>
        </p:nvGrpSpPr>
        <p:grpSpPr>
          <a:xfrm rot="2700000">
            <a:off x="727020" y="-950104"/>
            <a:ext cx="1182830" cy="2546274"/>
            <a:chOff x="7350442" y="2608992"/>
            <a:chExt cx="777239" cy="1673160"/>
          </a:xfrm>
        </p:grpSpPr>
        <p:sp>
          <p:nvSpPr>
            <p:cNvPr id="22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45"/>
          <p:cNvGrpSpPr/>
          <p:nvPr/>
        </p:nvGrpSpPr>
        <p:grpSpPr>
          <a:xfrm rot="2700000">
            <a:off x="7431745" y="-950104"/>
            <a:ext cx="1182830" cy="2546274"/>
            <a:chOff x="7350442" y="2608992"/>
            <a:chExt cx="777239" cy="1673160"/>
          </a:xfrm>
        </p:grpSpPr>
        <p:sp>
          <p:nvSpPr>
            <p:cNvPr id="2252" name="Google Shape;2252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50018" cy="2671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97325" y="1226044"/>
            <a:ext cx="2258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Extra Tree </a:t>
            </a:r>
            <a:r>
              <a:rPr lang="en-US" sz="1600" b="1" dirty="0" err="1" smtClean="0">
                <a:solidFill>
                  <a:srgbClr val="FF0000"/>
                </a:solidFill>
              </a:rPr>
              <a:t>Regressor</a:t>
            </a:r>
            <a:endParaRPr lang="en-IN" sz="1600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59" y="6313"/>
            <a:ext cx="4564141" cy="266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61929" y="1169538"/>
            <a:ext cx="21242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K Nearest Classifier</a:t>
            </a:r>
            <a:endParaRPr lang="en-IN" sz="1600" b="1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95" y="2726928"/>
            <a:ext cx="6021484" cy="226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882" y="349199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+mj-lt"/>
              </a:rPr>
              <a:t>Bar Graph demonstrating the accuracy of various models</a:t>
            </a:r>
            <a:endParaRPr lang="en-IN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748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46"/>
          <p:cNvSpPr txBox="1">
            <a:spLocks noGrp="1"/>
          </p:cNvSpPr>
          <p:nvPr>
            <p:ph type="title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</a:t>
            </a:r>
            <a:r>
              <a:rPr lang="en" dirty="0" smtClean="0"/>
              <a:t> </a:t>
            </a:r>
            <a:r>
              <a:rPr lang="en" dirty="0" smtClean="0">
                <a:solidFill>
                  <a:schemeClr val="dk1"/>
                </a:solidFill>
              </a:rPr>
              <a:t>YOU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284" name="Google Shape;2284;p46"/>
          <p:cNvCxnSpPr/>
          <p:nvPr/>
        </p:nvCxnSpPr>
        <p:spPr>
          <a:xfrm rot="10800000">
            <a:off x="4726969" y="2908792"/>
            <a:ext cx="1896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683774" y="509519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TEAM </a:t>
            </a:r>
            <a:r>
              <a:rPr lang="en" b="1" dirty="0" smtClean="0">
                <a:solidFill>
                  <a:schemeClr val="tx1"/>
                </a:solidFill>
              </a:rPr>
              <a:t>MEMBERS</a:t>
            </a:r>
            <a:r>
              <a:rPr lang="en" b="1" dirty="0" smtClean="0">
                <a:solidFill>
                  <a:schemeClr val="accent1"/>
                </a:solidFill>
              </a:rPr>
              <a:t> OF GROUP 9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0652" y="2700192"/>
            <a:ext cx="17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SHREYAS DAS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006" y="4511615"/>
            <a:ext cx="17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SUBRAT SAMAL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892" y="4531442"/>
            <a:ext cx="27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SWAYAM PRAKASH SAHU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3324" y="4517994"/>
            <a:ext cx="235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BIBHUPADA PANDA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9621" y="2663726"/>
            <a:ext cx="250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SOUMYA S. MOHARANA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0006" y="2671224"/>
            <a:ext cx="17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SOUMYA RATH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2" r="8146"/>
          <a:stretch/>
        </p:blipFill>
        <p:spPr>
          <a:xfrm>
            <a:off x="1047338" y="1155251"/>
            <a:ext cx="1307486" cy="1496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" t="9798" r="4822" b="2799"/>
          <a:stretch/>
        </p:blipFill>
        <p:spPr>
          <a:xfrm>
            <a:off x="3922427" y="1166731"/>
            <a:ext cx="1351613" cy="14969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16" y="1155251"/>
            <a:ext cx="1260348" cy="1496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6657"/>
          <a:stretch/>
        </p:blipFill>
        <p:spPr>
          <a:xfrm>
            <a:off x="1047338" y="3007969"/>
            <a:ext cx="1307486" cy="14992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1"/>
          <a:stretch/>
        </p:blipFill>
        <p:spPr>
          <a:xfrm>
            <a:off x="3859968" y="3015466"/>
            <a:ext cx="1351612" cy="14992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58" y="2971502"/>
            <a:ext cx="1237864" cy="1535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19206" y="164743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tx1"/>
                </a:solidFill>
              </a:rPr>
              <a:t>DATA</a:t>
            </a:r>
            <a:r>
              <a:rPr lang="en-IN" dirty="0" smtClean="0">
                <a:solidFill>
                  <a:schemeClr val="accent1"/>
                </a:solidFill>
              </a:rPr>
              <a:t> EXPLORATION 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04" y="2994003"/>
            <a:ext cx="8046959" cy="2053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24" y="709874"/>
            <a:ext cx="5176292" cy="215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431768" y="91336"/>
            <a:ext cx="406874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400" dirty="0" smtClean="0">
                <a:solidFill>
                  <a:schemeClr val="tx1"/>
                </a:solidFill>
                <a:latin typeface="Oswald" charset="0"/>
              </a:rPr>
              <a:t>DATA </a:t>
            </a:r>
            <a:r>
              <a:rPr lang="en-IN" sz="3400" dirty="0" smtClean="0">
                <a:solidFill>
                  <a:schemeClr val="accent1"/>
                </a:solidFill>
                <a:latin typeface="Oswald" charset="0"/>
              </a:rPr>
              <a:t>TRANSFORMATION</a:t>
            </a:r>
            <a:endParaRPr lang="en-IN" sz="3400" dirty="0">
              <a:solidFill>
                <a:schemeClr val="accent1"/>
              </a:solidFill>
              <a:latin typeface="Oswald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3" y="706889"/>
            <a:ext cx="3408871" cy="399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/>
          <a:stretch/>
        </p:blipFill>
        <p:spPr bwMode="auto">
          <a:xfrm>
            <a:off x="3665094" y="706889"/>
            <a:ext cx="5284033" cy="1297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" r="5062"/>
          <a:stretch/>
        </p:blipFill>
        <p:spPr bwMode="auto">
          <a:xfrm>
            <a:off x="3665093" y="2111683"/>
            <a:ext cx="5284033" cy="1729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90" y="4009904"/>
            <a:ext cx="5269837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0" r="-1"/>
          <a:stretch/>
        </p:blipFill>
        <p:spPr bwMode="auto">
          <a:xfrm>
            <a:off x="0" y="122875"/>
            <a:ext cx="4399614" cy="492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r="16416"/>
          <a:stretch/>
        </p:blipFill>
        <p:spPr bwMode="auto">
          <a:xfrm>
            <a:off x="4427523" y="122875"/>
            <a:ext cx="4716477" cy="62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23" y="874598"/>
            <a:ext cx="4679001" cy="81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12" y="1903751"/>
            <a:ext cx="4366917" cy="2989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" y="169863"/>
            <a:ext cx="894163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2"/>
          <p:cNvSpPr txBox="1">
            <a:spLocks noGrp="1"/>
          </p:cNvSpPr>
          <p:nvPr>
            <p:ph type="title"/>
          </p:nvPr>
        </p:nvSpPr>
        <p:spPr>
          <a:xfrm>
            <a:off x="2683712" y="307686"/>
            <a:ext cx="3462256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</a:t>
            </a:r>
            <a:r>
              <a:rPr lang="en" dirty="0" smtClean="0">
                <a:solidFill>
                  <a:schemeClr val="accent1"/>
                </a:solidFill>
              </a:rPr>
              <a:t>VISUALIZATION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950" y="1159522"/>
            <a:ext cx="4217623" cy="313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66" y="1159523"/>
            <a:ext cx="4375020" cy="313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2881513" y="232139"/>
            <a:ext cx="2620256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INFERENCE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6" name="Google Shape;2236;p45"/>
          <p:cNvGrpSpPr/>
          <p:nvPr/>
        </p:nvGrpSpPr>
        <p:grpSpPr>
          <a:xfrm rot="2700000">
            <a:off x="727020" y="-950104"/>
            <a:ext cx="1182830" cy="2546274"/>
            <a:chOff x="7350442" y="2608992"/>
            <a:chExt cx="777239" cy="1673160"/>
          </a:xfrm>
        </p:grpSpPr>
        <p:sp>
          <p:nvSpPr>
            <p:cNvPr id="37" name="Google Shape;2237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238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239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240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241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242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243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244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2251;p45"/>
          <p:cNvGrpSpPr/>
          <p:nvPr/>
        </p:nvGrpSpPr>
        <p:grpSpPr>
          <a:xfrm rot="2700000">
            <a:off x="7431745" y="-950104"/>
            <a:ext cx="1182830" cy="2546274"/>
            <a:chOff x="7350442" y="2608992"/>
            <a:chExt cx="777239" cy="1673160"/>
          </a:xfrm>
        </p:grpSpPr>
        <p:sp>
          <p:nvSpPr>
            <p:cNvPr id="46" name="Google Shape;2252;p4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253;p4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254;p4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55;p4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256;p4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257;p4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58;p4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259;p4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6" y="1094678"/>
            <a:ext cx="3453437" cy="2529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8991" y="3797526"/>
            <a:ext cx="2034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Multivariate analysis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036" y="875917"/>
            <a:ext cx="5336498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u="sng" dirty="0" smtClean="0">
                <a:solidFill>
                  <a:schemeClr val="tx1"/>
                </a:solidFill>
              </a:rPr>
              <a:t>Customer </a:t>
            </a:r>
            <a:r>
              <a:rPr lang="en-US" sz="1050" b="1" u="sng" dirty="0">
                <a:solidFill>
                  <a:schemeClr val="tx1"/>
                </a:solidFill>
              </a:rPr>
              <a:t>Segment Analysis:</a:t>
            </a:r>
          </a:p>
          <a:p>
            <a:r>
              <a:rPr lang="en-US" sz="1050" dirty="0">
                <a:solidFill>
                  <a:schemeClr val="tx1"/>
                </a:solidFill>
              </a:rPr>
              <a:t>The majority of customers fall into the 'None' segment, followed by Basic</a:t>
            </a:r>
            <a:r>
              <a:rPr lang="en-US" sz="1050" dirty="0" smtClean="0">
                <a:solidFill>
                  <a:schemeClr val="tx1"/>
                </a:solidFill>
              </a:rPr>
              <a:t>, Silver, Gold </a:t>
            </a:r>
            <a:r>
              <a:rPr lang="en-US" sz="1050" dirty="0">
                <a:solidFill>
                  <a:schemeClr val="tx1"/>
                </a:solidFill>
              </a:rPr>
              <a:t>and </a:t>
            </a:r>
            <a:r>
              <a:rPr lang="en-US" sz="1050" dirty="0" smtClean="0">
                <a:solidFill>
                  <a:schemeClr val="tx1"/>
                </a:solidFill>
              </a:rPr>
              <a:t>Platinum.</a:t>
            </a: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b="1" u="sng" dirty="0">
                <a:solidFill>
                  <a:schemeClr val="tx1"/>
                </a:solidFill>
              </a:rPr>
              <a:t>Revenue Generation Analysis:</a:t>
            </a:r>
          </a:p>
          <a:p>
            <a:r>
              <a:rPr lang="en-US" sz="1050" dirty="0">
                <a:solidFill>
                  <a:schemeClr val="tx1"/>
                </a:solidFill>
              </a:rPr>
              <a:t>The revenue generated in the last 30 days is negatively skewed, with lower concentration towards higher values.</a:t>
            </a:r>
          </a:p>
          <a:p>
            <a:r>
              <a:rPr lang="en-US" sz="1050" b="1" u="sng" dirty="0">
                <a:solidFill>
                  <a:schemeClr val="tx1"/>
                </a:solidFill>
              </a:rPr>
              <a:t>Device Type Analysis:</a:t>
            </a:r>
          </a:p>
          <a:p>
            <a:r>
              <a:rPr lang="en-US" sz="1050" dirty="0">
                <a:solidFill>
                  <a:schemeClr val="tx1"/>
                </a:solidFill>
              </a:rPr>
              <a:t>The majority of customers use </a:t>
            </a:r>
            <a:r>
              <a:rPr lang="en-US" sz="1050" dirty="0" smtClean="0">
                <a:solidFill>
                  <a:schemeClr val="tx1"/>
                </a:solidFill>
              </a:rPr>
              <a:t>Voice centric ,Smartphones, </a:t>
            </a:r>
            <a:r>
              <a:rPr lang="en-US" sz="1050" dirty="0">
                <a:solidFill>
                  <a:schemeClr val="tx1"/>
                </a:solidFill>
              </a:rPr>
              <a:t>followed by Feature </a:t>
            </a:r>
            <a:r>
              <a:rPr lang="en-US" sz="1050" dirty="0" smtClean="0">
                <a:solidFill>
                  <a:schemeClr val="tx1"/>
                </a:solidFill>
              </a:rPr>
              <a:t>Phones.</a:t>
            </a: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b="1" u="sng" dirty="0">
                <a:solidFill>
                  <a:schemeClr val="tx1"/>
                </a:solidFill>
              </a:rPr>
              <a:t>Device Network:</a:t>
            </a:r>
          </a:p>
          <a:p>
            <a:r>
              <a:rPr lang="en-US" sz="1050" dirty="0">
                <a:solidFill>
                  <a:schemeClr val="tx1"/>
                </a:solidFill>
              </a:rPr>
              <a:t>The majority of customers use 4G, 1G, 2G, 3G and 5G. We conclude maximum users use 4G and people are starting to use 5G.</a:t>
            </a:r>
          </a:p>
          <a:p>
            <a:r>
              <a:rPr lang="en-US" sz="1050" b="1" u="sng" dirty="0" smtClean="0">
                <a:solidFill>
                  <a:schemeClr val="tx1"/>
                </a:solidFill>
              </a:rPr>
              <a:t>Customer </a:t>
            </a:r>
            <a:r>
              <a:rPr lang="en-US" sz="1050" b="1" u="sng" dirty="0">
                <a:solidFill>
                  <a:schemeClr val="tx1"/>
                </a:solidFill>
              </a:rPr>
              <a:t>Churn Analysis:</a:t>
            </a:r>
          </a:p>
          <a:p>
            <a:r>
              <a:rPr lang="en-US" sz="1050" dirty="0">
                <a:solidFill>
                  <a:schemeClr val="tx1"/>
                </a:solidFill>
              </a:rPr>
              <a:t>Taking 1 to 7 as the probability of people who are going to discontinue their services, 1 as the least and 8 as the highest,</a:t>
            </a:r>
          </a:p>
          <a:p>
            <a:r>
              <a:rPr lang="en-US" sz="1050" dirty="0">
                <a:solidFill>
                  <a:schemeClr val="tx1"/>
                </a:solidFill>
              </a:rPr>
              <a:t>we conclude most of the people are not going to discontinue the service.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b="1" u="sng" dirty="0">
                <a:solidFill>
                  <a:schemeClr val="tx1"/>
                </a:solidFill>
              </a:rPr>
              <a:t>Observations:</a:t>
            </a:r>
          </a:p>
          <a:p>
            <a:r>
              <a:rPr lang="en-US" sz="1050" dirty="0" smtClean="0">
                <a:solidFill>
                  <a:schemeClr val="tx1"/>
                </a:solidFill>
              </a:rPr>
              <a:t>Customer </a:t>
            </a:r>
            <a:r>
              <a:rPr lang="en-US" sz="1050" dirty="0">
                <a:solidFill>
                  <a:schemeClr val="tx1"/>
                </a:solidFill>
              </a:rPr>
              <a:t>churn is relatively low, suggesting that the company is retaining most of its customers.</a:t>
            </a:r>
          </a:p>
          <a:p>
            <a:r>
              <a:rPr lang="en-US" sz="1050" dirty="0">
                <a:solidFill>
                  <a:schemeClr val="tx1"/>
                </a:solidFill>
              </a:rPr>
              <a:t>Overall, the data analysis revealed valuable insights about customer segments, revenue generation, device usage, and </a:t>
            </a:r>
            <a:r>
              <a:rPr lang="en-US" sz="1050" dirty="0" smtClean="0">
                <a:solidFill>
                  <a:schemeClr val="tx1"/>
                </a:solidFill>
              </a:rPr>
              <a:t>customer </a:t>
            </a:r>
            <a:r>
              <a:rPr lang="en-US" sz="1050" dirty="0">
                <a:solidFill>
                  <a:schemeClr val="tx1"/>
                </a:solidFill>
              </a:rPr>
              <a:t>churn. These findings can be used to make data-driven business decisions and formulate strategies for </a:t>
            </a:r>
            <a:r>
              <a:rPr lang="en-US" sz="1050" dirty="0" smtClean="0">
                <a:solidFill>
                  <a:schemeClr val="tx1"/>
                </a:solidFill>
              </a:rPr>
              <a:t>customer retention </a:t>
            </a:r>
            <a:r>
              <a:rPr lang="en-US" sz="1050" dirty="0">
                <a:solidFill>
                  <a:schemeClr val="tx1"/>
                </a:solidFill>
              </a:rPr>
              <a:t>and revenue growth. Data cleaning and transformation were crucial steps in ensuring data quality and reliable </a:t>
            </a:r>
            <a:r>
              <a:rPr lang="en-US" sz="1050" dirty="0" smtClean="0">
                <a:solidFill>
                  <a:schemeClr val="tx1"/>
                </a:solidFill>
              </a:rPr>
              <a:t>analysis</a:t>
            </a:r>
            <a:r>
              <a:rPr lang="en-US" sz="1050" dirty="0">
                <a:solidFill>
                  <a:schemeClr val="tx1"/>
                </a:solidFill>
              </a:rPr>
              <a:t>.</a:t>
            </a:r>
            <a:endParaRPr lang="en-IN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288"/>
            <a:ext cx="563880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395</Words>
  <Application>Microsoft Office PowerPoint</Application>
  <PresentationFormat>On-screen Show (16:9)</PresentationFormat>
  <Paragraphs>42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DM Sans</vt:lpstr>
      <vt:lpstr>Wingdings</vt:lpstr>
      <vt:lpstr>Oswald</vt:lpstr>
      <vt:lpstr>Roboto Condensed Light</vt:lpstr>
      <vt:lpstr>Century Schoolbook</vt:lpstr>
      <vt:lpstr>Bebas Neue</vt:lpstr>
      <vt:lpstr>Calibri</vt:lpstr>
      <vt:lpstr>Oswald ExtraLight</vt:lpstr>
      <vt:lpstr>Technology Project Proposal Minitheme by Slidesgo</vt:lpstr>
      <vt:lpstr>Customer Churn Prediction for Telecommunication Company</vt:lpstr>
      <vt:lpstr>TEAM MEMBERS OF GROUP 9</vt:lpstr>
      <vt:lpstr>DATA EXPLORATION </vt:lpstr>
      <vt:lpstr>PowerPoint Presentation</vt:lpstr>
      <vt:lpstr>PowerPoint Presentation</vt:lpstr>
      <vt:lpstr>PowerPoint Presentation</vt:lpstr>
      <vt:lpstr>DATA VISUALIZATION</vt:lpstr>
      <vt:lpstr>INFERENCE</vt:lpstr>
      <vt:lpstr>PowerPoint Presentation</vt:lpstr>
      <vt:lpstr>PowerPoint Presentation</vt:lpstr>
      <vt:lpstr>PowerPoint Presentation</vt:lpstr>
      <vt:lpstr>HYPOTHESIS TESTING</vt:lpstr>
      <vt:lpstr>POWER BI VISUALIZATION</vt:lpstr>
      <vt:lpstr>MODEL BUILDING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PROJECT PROPOSAL MINITHEME</dc:title>
  <cp:lastModifiedBy>HP</cp:lastModifiedBy>
  <cp:revision>30</cp:revision>
  <dcterms:modified xsi:type="dcterms:W3CDTF">2023-08-07T15:57:24Z</dcterms:modified>
</cp:coreProperties>
</file>